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0"/>
  </p:notesMasterIdLst>
  <p:sldIdLst>
    <p:sldId id="256" r:id="rId2"/>
    <p:sldId id="265" r:id="rId3"/>
    <p:sldId id="263" r:id="rId4"/>
    <p:sldId id="266" r:id="rId5"/>
    <p:sldId id="257" r:id="rId6"/>
    <p:sldId id="305" r:id="rId7"/>
    <p:sldId id="306" r:id="rId8"/>
    <p:sldId id="307" r:id="rId9"/>
    <p:sldId id="299" r:id="rId10"/>
    <p:sldId id="309" r:id="rId11"/>
    <p:sldId id="302" r:id="rId12"/>
    <p:sldId id="303" r:id="rId13"/>
    <p:sldId id="298" r:id="rId14"/>
    <p:sldId id="308" r:id="rId15"/>
    <p:sldId id="300" r:id="rId16"/>
    <p:sldId id="301" r:id="rId17"/>
    <p:sldId id="260" r:id="rId18"/>
    <p:sldId id="262" r:id="rId19"/>
  </p:sldIdLst>
  <p:sldSz cx="9144000" cy="5143500" type="screen16x9"/>
  <p:notesSz cx="6858000" cy="9144000"/>
  <p:embeddedFontLst>
    <p:embeddedFont>
      <p:font typeface="Inter Tight" panose="020B060402020202020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ckwell" panose="02060603020205020403" pitchFamily="18" charset="0"/>
      <p:regular r:id="rId29"/>
      <p:bold r:id="rId30"/>
      <p:italic r:id="rId31"/>
      <p:boldItalic r:id="rId32"/>
    </p:embeddedFont>
    <p:embeddedFont>
      <p:font typeface="Rockwell Condensed" panose="02060603050405020104" pitchFamily="18" charset="0"/>
      <p:regular r:id="rId33"/>
      <p:bold r:id="rId34"/>
    </p:embeddedFont>
    <p:embeddedFont>
      <p:font typeface="Segoe UI Emoji" panose="020B0502040204020203" pitchFamily="34" charset="0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EAF0"/>
    <a:srgbClr val="C4D1DA"/>
    <a:srgbClr val="63839B"/>
    <a:srgbClr val="8CA4B6"/>
    <a:srgbClr val="001848"/>
    <a:srgbClr val="799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5D3074-34DF-49D0-A118-665670D651AA}">
  <a:tblStyle styleId="{5A5D3074-34DF-49D0-A118-665670D651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7" autoAdjust="0"/>
    <p:restoredTop sz="93443" autoAdjust="0"/>
  </p:normalViewPr>
  <p:slideViewPr>
    <p:cSldViewPr snapToGrid="0">
      <p:cViewPr varScale="1">
        <p:scale>
          <a:sx n="99" d="100"/>
          <a:sy n="99" d="100"/>
        </p:scale>
        <p:origin x="564" y="2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85CDAFE7-29DD-448F-28DA-35501C045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>
            <a:extLst>
              <a:ext uri="{FF2B5EF4-FFF2-40B4-BE49-F238E27FC236}">
                <a16:creationId xmlns:a16="http://schemas.microsoft.com/office/drawing/2014/main" id="{1729BF0D-9400-DF99-F320-1F28A205C5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>
            <a:extLst>
              <a:ext uri="{FF2B5EF4-FFF2-40B4-BE49-F238E27FC236}">
                <a16:creationId xmlns:a16="http://schemas.microsoft.com/office/drawing/2014/main" id="{A57D5B41-AE46-B46A-A618-039781A0AB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7944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A4CF06FF-06B5-702C-79D4-6B6B8FE4E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>
            <a:extLst>
              <a:ext uri="{FF2B5EF4-FFF2-40B4-BE49-F238E27FC236}">
                <a16:creationId xmlns:a16="http://schemas.microsoft.com/office/drawing/2014/main" id="{745B5186-3CF3-AACD-CA79-7D5AD51491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>
            <a:extLst>
              <a:ext uri="{FF2B5EF4-FFF2-40B4-BE49-F238E27FC236}">
                <a16:creationId xmlns:a16="http://schemas.microsoft.com/office/drawing/2014/main" id="{7C67CBB0-17E0-36BF-202F-2B165B685A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0769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3C39FE07-A644-8068-852D-EB5C7466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>
            <a:extLst>
              <a:ext uri="{FF2B5EF4-FFF2-40B4-BE49-F238E27FC236}">
                <a16:creationId xmlns:a16="http://schemas.microsoft.com/office/drawing/2014/main" id="{E0C336AE-3DA6-D6DD-1706-0D6962B241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>
            <a:extLst>
              <a:ext uri="{FF2B5EF4-FFF2-40B4-BE49-F238E27FC236}">
                <a16:creationId xmlns:a16="http://schemas.microsoft.com/office/drawing/2014/main" id="{894467BB-A768-1F78-312C-9FD7A9A18E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4746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579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0ED0C32E-D6AB-E9C0-632B-1F04ED035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>
            <a:extLst>
              <a:ext uri="{FF2B5EF4-FFF2-40B4-BE49-F238E27FC236}">
                <a16:creationId xmlns:a16="http://schemas.microsoft.com/office/drawing/2014/main" id="{869E11E8-7E33-3FCF-69AC-83E6DA76C2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>
            <a:extLst>
              <a:ext uri="{FF2B5EF4-FFF2-40B4-BE49-F238E27FC236}">
                <a16:creationId xmlns:a16="http://schemas.microsoft.com/office/drawing/2014/main" id="{B9DE08D7-3CF6-B12B-9F5F-FED5E162C2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7140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889BDEC3-117B-3E1F-B0A0-1A4227CB2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>
            <a:extLst>
              <a:ext uri="{FF2B5EF4-FFF2-40B4-BE49-F238E27FC236}">
                <a16:creationId xmlns:a16="http://schemas.microsoft.com/office/drawing/2014/main" id="{6E4A159A-FAF5-FF7B-ECAC-1457E2CB60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>
            <a:extLst>
              <a:ext uri="{FF2B5EF4-FFF2-40B4-BE49-F238E27FC236}">
                <a16:creationId xmlns:a16="http://schemas.microsoft.com/office/drawing/2014/main" id="{4E3FCD41-84FD-BDAC-6DD6-7E7AE59498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5695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C488E20F-E282-4B39-52A6-BEA8322AD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>
            <a:extLst>
              <a:ext uri="{FF2B5EF4-FFF2-40B4-BE49-F238E27FC236}">
                <a16:creationId xmlns:a16="http://schemas.microsoft.com/office/drawing/2014/main" id="{5FA22F87-D6EF-6BBC-E590-2FE74F1599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>
            <a:extLst>
              <a:ext uri="{FF2B5EF4-FFF2-40B4-BE49-F238E27FC236}">
                <a16:creationId xmlns:a16="http://schemas.microsoft.com/office/drawing/2014/main" id="{4027A6A8-1F0A-EBFB-54D7-F1140E0622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336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126a3bec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126a3bec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126a3bec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126a3bec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126a3bec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126a3bec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126a3bec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2126a3bec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26a3bec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26a3bec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2605DD03-4B52-B08E-2FF8-F5F171A1C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>
            <a:extLst>
              <a:ext uri="{FF2B5EF4-FFF2-40B4-BE49-F238E27FC236}">
                <a16:creationId xmlns:a16="http://schemas.microsoft.com/office/drawing/2014/main" id="{EDF9B87C-CCB6-DFD2-5894-CA84272566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>
            <a:extLst>
              <a:ext uri="{FF2B5EF4-FFF2-40B4-BE49-F238E27FC236}">
                <a16:creationId xmlns:a16="http://schemas.microsoft.com/office/drawing/2014/main" id="{D240CCBF-B3F1-40C8-5348-AB05E4C5C7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304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5148ABAC-BEB1-F9D7-BFED-09208B446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>
            <a:extLst>
              <a:ext uri="{FF2B5EF4-FFF2-40B4-BE49-F238E27FC236}">
                <a16:creationId xmlns:a16="http://schemas.microsoft.com/office/drawing/2014/main" id="{59E36604-EE1A-CE21-93B0-37321E852C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>
            <a:extLst>
              <a:ext uri="{FF2B5EF4-FFF2-40B4-BE49-F238E27FC236}">
                <a16:creationId xmlns:a16="http://schemas.microsoft.com/office/drawing/2014/main" id="{6106F48D-6EC8-1053-337D-0308EA2F0C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1364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DE69B5A8-462B-B73A-D94D-50F96B1E7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>
            <a:extLst>
              <a:ext uri="{FF2B5EF4-FFF2-40B4-BE49-F238E27FC236}">
                <a16:creationId xmlns:a16="http://schemas.microsoft.com/office/drawing/2014/main" id="{E7FC8B5D-6B19-C5BA-6411-8F95A9342B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>
            <a:extLst>
              <a:ext uri="{FF2B5EF4-FFF2-40B4-BE49-F238E27FC236}">
                <a16:creationId xmlns:a16="http://schemas.microsoft.com/office/drawing/2014/main" id="{7C1DBD22-A86C-6E88-968A-36211B9D03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0131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2D0373F1-62F2-772B-B577-F6F69212E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26a3bec9_0_1:notes">
            <a:extLst>
              <a:ext uri="{FF2B5EF4-FFF2-40B4-BE49-F238E27FC236}">
                <a16:creationId xmlns:a16="http://schemas.microsoft.com/office/drawing/2014/main" id="{F55B788E-39A4-F06E-EAEC-D16D44EE1E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26a3bec9_0_1:notes">
            <a:extLst>
              <a:ext uri="{FF2B5EF4-FFF2-40B4-BE49-F238E27FC236}">
                <a16:creationId xmlns:a16="http://schemas.microsoft.com/office/drawing/2014/main" id="{39405E0C-0476-9E99-966A-E8DE1990E5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2554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010210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0626" y="3224773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0626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236911" y="3051692"/>
            <a:ext cx="810678" cy="81067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0" y="3217001"/>
            <a:ext cx="895401" cy="480060"/>
          </a:xfrm>
        </p:spPr>
        <p:txBody>
          <a:bodyPr/>
          <a:lstStyle>
            <a:lvl1pPr>
              <a:defRPr sz="21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92482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52350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00050"/>
            <a:ext cx="1914525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400050"/>
            <a:ext cx="5629275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8376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365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858675" y="3175159"/>
            <a:ext cx="5426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858675" y="1882159"/>
            <a:ext cx="5426700" cy="12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7397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1802821" y="1640652"/>
            <a:ext cx="24630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1802811" y="2011825"/>
            <a:ext cx="24630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3"/>
          </p:nvPr>
        </p:nvSpPr>
        <p:spPr>
          <a:xfrm>
            <a:off x="5714186" y="2011825"/>
            <a:ext cx="24597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4"/>
          </p:nvPr>
        </p:nvSpPr>
        <p:spPr>
          <a:xfrm>
            <a:off x="1802800" y="3534077"/>
            <a:ext cx="24630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5"/>
          </p:nvPr>
        </p:nvSpPr>
        <p:spPr>
          <a:xfrm>
            <a:off x="5714175" y="3534078"/>
            <a:ext cx="24597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6"/>
          </p:nvPr>
        </p:nvSpPr>
        <p:spPr>
          <a:xfrm>
            <a:off x="1802821" y="3165154"/>
            <a:ext cx="24630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7"/>
          </p:nvPr>
        </p:nvSpPr>
        <p:spPr>
          <a:xfrm>
            <a:off x="5714192" y="1640652"/>
            <a:ext cx="24597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8"/>
          </p:nvPr>
        </p:nvSpPr>
        <p:spPr>
          <a:xfrm>
            <a:off x="5714192" y="3165155"/>
            <a:ext cx="24597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8967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720000" y="1325775"/>
            <a:ext cx="77040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9094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992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3047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9144000" cy="145500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 anchor="t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4704588"/>
            <a:ext cx="1983232" cy="273844"/>
          </a:xfrm>
        </p:spPr>
        <p:txBody>
          <a:bodyPr/>
          <a:lstStyle/>
          <a:p>
            <a:fld id="{C6F822A4-8DA6-4447-9B1F-C5DB58435268}" type="datetimeFigureOut">
              <a:rPr lang="en-US" dirty="0"/>
              <a:t>12/27/2025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4704588"/>
            <a:ext cx="4745736" cy="27384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73049" y="1744386"/>
            <a:ext cx="810678" cy="81067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776" y="1879600"/>
            <a:ext cx="891224" cy="540249"/>
          </a:xfrm>
        </p:spPr>
        <p:txBody>
          <a:bodyPr/>
          <a:lstStyle>
            <a:lvl1pPr>
              <a:defRPr sz="21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28304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4481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12/27/2025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3582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12/27/2025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5732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12/27/2025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16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0521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12/27/2025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1171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91056"/>
            <a:ext cx="75438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4704588"/>
            <a:ext cx="24551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4704588"/>
            <a:ext cx="4745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4704588"/>
            <a:ext cx="4800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6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www.kaggle.com/datasets/technika148/football-database/data?select=appearances.csv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kaggle.com/datasets/davidcariboo/player-scores?select=players.csv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ctrTitle"/>
          </p:nvPr>
        </p:nvSpPr>
        <p:spPr>
          <a:xfrm>
            <a:off x="1667923" y="1487792"/>
            <a:ext cx="6339984" cy="13425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Football Player Performance And Valuation Analysis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MOHAMED ALDOSERI</a:t>
            </a:r>
            <a:endParaRPr lang="en-US" b="0" dirty="0">
              <a:solidFill>
                <a:srgbClr val="63839B"/>
              </a:solidFill>
            </a:endParaRPr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1884450" y="4123859"/>
            <a:ext cx="5375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Transfer market and Performance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6653E-1B6C-CE4B-D166-CE044EA3B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123859"/>
            <a:ext cx="1138533" cy="10196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Shape 186">
          <a:extLst>
            <a:ext uri="{FF2B5EF4-FFF2-40B4-BE49-F238E27FC236}">
              <a16:creationId xmlns:a16="http://schemas.microsoft.com/office/drawing/2014/main" id="{C20DEA8B-904A-9721-4B8E-EACD52F38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>
            <a:extLst>
              <a:ext uri="{FF2B5EF4-FFF2-40B4-BE49-F238E27FC236}">
                <a16:creationId xmlns:a16="http://schemas.microsoft.com/office/drawing/2014/main" id="{66B4AE46-A1EE-99C2-A0F7-2CC515DDB4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8110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Hypothesis and ANOVA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1B60BE-8279-1791-8AAB-1C786D38AE9B}"/>
              </a:ext>
            </a:extLst>
          </p:cNvPr>
          <p:cNvSpPr txBox="1"/>
          <p:nvPr/>
        </p:nvSpPr>
        <p:spPr>
          <a:xfrm>
            <a:off x="418169" y="1507500"/>
            <a:ext cx="7030845" cy="28623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Explained Key Terms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ANOVA (Analysis of Variance)- </a:t>
            </a:r>
            <a:r>
              <a:rPr lang="en-US" dirty="0"/>
              <a:t>Used to test significant difference in group means, In this case groups are positions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Sum of Squares (Sum-Sq)- </a:t>
            </a:r>
            <a:r>
              <a:rPr lang="en-US" dirty="0"/>
              <a:t>This is the variation in datapoints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F-Value</a:t>
            </a:r>
            <a:r>
              <a:rPr lang="en-US" dirty="0"/>
              <a:t>- Ratio of within groups differences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</a:t>
            </a:r>
            <a:r>
              <a:rPr lang="en-US" b="1" dirty="0"/>
              <a:t>-value</a:t>
            </a:r>
            <a:r>
              <a:rPr lang="en-US" dirty="0"/>
              <a:t>- Probability of the results happening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Sum of Squares Total (SSQ total)- Variation in goal contribution for players across the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SSQ position- Variation in goal contributions for position specific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E5074-D902-8F97-D537-180C75C9F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48615"/>
            <a:ext cx="836341" cy="8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8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Shape 186">
          <a:extLst>
            <a:ext uri="{FF2B5EF4-FFF2-40B4-BE49-F238E27FC236}">
              <a16:creationId xmlns:a16="http://schemas.microsoft.com/office/drawing/2014/main" id="{F0E664B6-CB8B-7136-B7E9-F0D6425AD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>
            <a:extLst>
              <a:ext uri="{FF2B5EF4-FFF2-40B4-BE49-F238E27FC236}">
                <a16:creationId xmlns:a16="http://schemas.microsoft.com/office/drawing/2014/main" id="{293FF1C9-7400-7646-89C3-C928509916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8110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1848"/>
                </a:solidFill>
              </a:rPr>
              <a:t>Hypothesis and ANOVA</a:t>
            </a:r>
            <a:endParaRPr dirty="0">
              <a:solidFill>
                <a:srgbClr val="00184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36B21-F52B-9FB6-110B-A4565897E159}"/>
              </a:ext>
            </a:extLst>
          </p:cNvPr>
          <p:cNvSpPr txBox="1"/>
          <p:nvPr/>
        </p:nvSpPr>
        <p:spPr>
          <a:xfrm>
            <a:off x="0" y="1027310"/>
            <a:ext cx="5045336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H0: There is no significant relationship between position and goal contributions per 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F(3, 111447) = 168.37 with p &lt; 10⁻¹⁰⁰, are statistically significant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scouts, this means we reject the null hypothesis, Goal contribution per 90 varies across different on-field positions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9FCA61-C471-75FF-EC08-68D7DF711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336" y="1027310"/>
            <a:ext cx="4098664" cy="2031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B8F4A4-D267-9EC6-E90D-70FACC748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08248"/>
            <a:ext cx="644397" cy="8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67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6">
          <a:extLst>
            <a:ext uri="{FF2B5EF4-FFF2-40B4-BE49-F238E27FC236}">
              <a16:creationId xmlns:a16="http://schemas.microsoft.com/office/drawing/2014/main" id="{2ABA5233-5FE4-4626-1277-7ABFCB4CB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>
            <a:extLst>
              <a:ext uri="{FF2B5EF4-FFF2-40B4-BE49-F238E27FC236}">
                <a16:creationId xmlns:a16="http://schemas.microsoft.com/office/drawing/2014/main" id="{D4CDCF04-87FA-6CB2-FEBD-D36B784592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8110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value for money.</a:t>
            </a:r>
          </a:p>
        </p:txBody>
      </p:sp>
      <p:sp>
        <p:nvSpPr>
          <p:cNvPr id="301" name="Google Shape;225;p31">
            <a:extLst>
              <a:ext uri="{FF2B5EF4-FFF2-40B4-BE49-F238E27FC236}">
                <a16:creationId xmlns:a16="http://schemas.microsoft.com/office/drawing/2014/main" id="{9A76B466-D0AF-2538-3497-4F6604B24070}"/>
              </a:ext>
            </a:extLst>
          </p:cNvPr>
          <p:cNvSpPr/>
          <p:nvPr/>
        </p:nvSpPr>
        <p:spPr>
          <a:xfrm>
            <a:off x="8569210" y="4515213"/>
            <a:ext cx="282746" cy="282746"/>
          </a:xfrm>
          <a:prstGeom prst="ellipse">
            <a:avLst/>
          </a:prstGeom>
          <a:solidFill>
            <a:srgbClr val="6383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dirty="0">
              <a:solidFill>
                <a:schemeClr val="tx1">
                  <a:lumMod val="10000"/>
                  <a:lumOff val="9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6685F-5B02-0AF5-DCC9-6417B7172320}"/>
              </a:ext>
            </a:extLst>
          </p:cNvPr>
          <p:cNvSpPr txBox="1"/>
          <p:nvPr/>
        </p:nvSpPr>
        <p:spPr>
          <a:xfrm>
            <a:off x="0" y="1031235"/>
            <a:ext cx="3547924" cy="313932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Mbappe,Vinicious</a:t>
            </a:r>
            <a:r>
              <a:rPr lang="en-US" dirty="0"/>
              <a:t> Jr, Rodri, Haaland and Jude Bellingham tops the list of player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 goal contributions varies, with some less valuable players exceeding their values by contributing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01764F-90BA-6439-0C07-442E6CA02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70556"/>
            <a:ext cx="1137424" cy="1000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EC24FB-A897-A156-6636-A2958A09F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924" y="938261"/>
            <a:ext cx="5537353" cy="42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85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720000" y="378110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</a:rPr>
              <a:t>Player Value vs Contribution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FCE54-DBC7-477B-FC69-BD8F55EC46E5}"/>
              </a:ext>
            </a:extLst>
          </p:cNvPr>
          <p:cNvSpPr txBox="1"/>
          <p:nvPr/>
        </p:nvSpPr>
        <p:spPr>
          <a:xfrm>
            <a:off x="0" y="1226742"/>
            <a:ext cx="4247135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Overall goal contribution does not entirely depend on player value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58FEDF-C504-FCEC-F468-46E86FB51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192859"/>
            <a:ext cx="936702" cy="950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37AB9-20BA-B781-6749-82E994E01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074" y="857678"/>
            <a:ext cx="4969866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1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6">
          <a:extLst>
            <a:ext uri="{FF2B5EF4-FFF2-40B4-BE49-F238E27FC236}">
              <a16:creationId xmlns:a16="http://schemas.microsoft.com/office/drawing/2014/main" id="{3B57194C-8057-D278-9A23-56EC686EC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>
            <a:extLst>
              <a:ext uri="{FF2B5EF4-FFF2-40B4-BE49-F238E27FC236}">
                <a16:creationId xmlns:a16="http://schemas.microsoft.com/office/drawing/2014/main" id="{CE51903D-B078-6E47-E0F2-91A54E237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8110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Player Value Predictive Model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6AA9F-49DB-7C0F-1F62-7EB22DF5F93A}"/>
              </a:ext>
            </a:extLst>
          </p:cNvPr>
          <p:cNvSpPr txBox="1"/>
          <p:nvPr/>
        </p:nvSpPr>
        <p:spPr>
          <a:xfrm>
            <a:off x="211871" y="1167772"/>
            <a:ext cx="8118089" cy="34163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Key Terminologies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R-Squared- Proportion of variation of dependent variable(Goal contribution) explained by that the Regression Model can explain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Adjusted R-squared- The corrected R-squared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F-statistic- Tests how the model can explain variability with predictors compared to without.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AIC (Akaike Information Criterion) – Model quality measure, better fitting are shown by lower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BIC (Bayesian Information Criterion)- Measure model quality but penalizes the complexity.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C0C04-D3F6-5899-96CC-AC4EE174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70556"/>
            <a:ext cx="1137424" cy="100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24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Shape 186">
          <a:extLst>
            <a:ext uri="{FF2B5EF4-FFF2-40B4-BE49-F238E27FC236}">
              <a16:creationId xmlns:a16="http://schemas.microsoft.com/office/drawing/2014/main" id="{2A5AEBD5-A2F0-B503-8FB0-5A095F1EE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>
            <a:extLst>
              <a:ext uri="{FF2B5EF4-FFF2-40B4-BE49-F238E27FC236}">
                <a16:creationId xmlns:a16="http://schemas.microsoft.com/office/drawing/2014/main" id="{BBFCF49F-CD47-00DB-53B6-9A87E7681E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8" y="174583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1848"/>
                </a:solidFill>
              </a:rPr>
              <a:t>Player Value Predictive Model</a:t>
            </a:r>
            <a:endParaRPr dirty="0">
              <a:solidFill>
                <a:srgbClr val="00184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251A1B-5122-FFB0-C045-5965BE2C5E4D}"/>
              </a:ext>
            </a:extLst>
          </p:cNvPr>
          <p:cNvSpPr txBox="1"/>
          <p:nvPr/>
        </p:nvSpPr>
        <p:spPr>
          <a:xfrm>
            <a:off x="1" y="718136"/>
            <a:ext cx="4571998" cy="36933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OLS Regression: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Goals drive player value, every additional, market value increases by 2,4M Euro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Creativity is a reward also, each assist increases value by 1.7M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Consistency or minute played, regular playing time increases value by 24k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can explain almost 13% of player price valuation (R-squared =0.128)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368DD6-4581-CE2F-B1EA-E506EEFC6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23783"/>
            <a:ext cx="4404976" cy="1552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A19954-2361-AEC4-0E38-F32B29F4F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471867"/>
            <a:ext cx="3021980" cy="1847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9F6B0B-298F-D741-4195-8E5D277CB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26312"/>
            <a:ext cx="323385" cy="56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92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186">
          <a:extLst>
            <a:ext uri="{FF2B5EF4-FFF2-40B4-BE49-F238E27FC236}">
              <a16:creationId xmlns:a16="http://schemas.microsoft.com/office/drawing/2014/main" id="{752C2D36-C2CF-989F-FCC8-1AD491E77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>
            <a:extLst>
              <a:ext uri="{FF2B5EF4-FFF2-40B4-BE49-F238E27FC236}">
                <a16:creationId xmlns:a16="http://schemas.microsoft.com/office/drawing/2014/main" id="{5A7E02F2-8130-6141-0062-3AE6983105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8110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1848"/>
                </a:solidFill>
              </a:rPr>
              <a:t>Resolution and Conclusion</a:t>
            </a:r>
            <a:endParaRPr dirty="0">
              <a:solidFill>
                <a:srgbClr val="00184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06E15-49B2-4002-5D22-A42400081745}"/>
              </a:ext>
            </a:extLst>
          </p:cNvPr>
          <p:cNvSpPr txBox="1"/>
          <p:nvPr/>
        </p:nvSpPr>
        <p:spPr>
          <a:xfrm>
            <a:off x="204014" y="1281419"/>
            <a:ext cx="8423620" cy="1477328"/>
          </a:xfrm>
          <a:prstGeom prst="rect">
            <a:avLst/>
          </a:prstGeom>
          <a:solidFill>
            <a:srgbClr val="D3EA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Conclusion: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the ANOVA playing position strongly affects goal 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 value is driven more by a combination of productivity goal contribution, and playing time.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96A8E7-74B7-45F1-1292-51DE79306D94}"/>
              </a:ext>
            </a:extLst>
          </p:cNvPr>
          <p:cNvSpPr txBox="1"/>
          <p:nvPr/>
        </p:nvSpPr>
        <p:spPr>
          <a:xfrm>
            <a:off x="204014" y="3529985"/>
            <a:ext cx="8047482" cy="1477328"/>
          </a:xfrm>
          <a:prstGeom prst="rect">
            <a:avLst/>
          </a:prstGeom>
          <a:solidFill>
            <a:srgbClr val="C4D1D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Clubs should use value for money metrics to identify player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Scouts should prioritize positional 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Analysts, use a combination of performance metrics with age and playing-time trends</a:t>
            </a:r>
          </a:p>
        </p:txBody>
      </p:sp>
    </p:spTree>
    <p:extLst>
      <p:ext uri="{BB962C8B-B14F-4D97-AF65-F5344CB8AC3E}">
        <p14:creationId xmlns:p14="http://schemas.microsoft.com/office/powerpoint/2010/main" val="1765614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720000" y="43270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Target Audience</a:t>
            </a:r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4294967295"/>
          </p:nvPr>
        </p:nvSpPr>
        <p:spPr>
          <a:xfrm>
            <a:off x="0" y="1254125"/>
            <a:ext cx="395288" cy="4619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Inter Tight"/>
              </a:rPr>
              <a:t>1</a:t>
            </a:r>
            <a:endParaRPr sz="2000" b="1" dirty="0">
              <a:solidFill>
                <a:srgbClr val="00206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" name="Google Shape;254;p32">
            <a:extLst>
              <a:ext uri="{FF2B5EF4-FFF2-40B4-BE49-F238E27FC236}">
                <a16:creationId xmlns:a16="http://schemas.microsoft.com/office/drawing/2014/main" id="{DCA4A5DF-DE4B-5EEC-0C13-D219310A9B08}"/>
              </a:ext>
            </a:extLst>
          </p:cNvPr>
          <p:cNvSpPr/>
          <p:nvPr/>
        </p:nvSpPr>
        <p:spPr>
          <a:xfrm>
            <a:off x="3207744" y="1121737"/>
            <a:ext cx="1919795" cy="649200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Fans</a:t>
            </a:r>
          </a:p>
        </p:txBody>
      </p:sp>
      <p:cxnSp>
        <p:nvCxnSpPr>
          <p:cNvPr id="257" name="Google Shape;257;p32"/>
          <p:cNvCxnSpPr>
            <a:cxnSpLocks/>
          </p:cNvCxnSpPr>
          <p:nvPr/>
        </p:nvCxnSpPr>
        <p:spPr>
          <a:xfrm>
            <a:off x="3913826" y="1175068"/>
            <a:ext cx="0" cy="540336"/>
          </a:xfrm>
          <a:prstGeom prst="straightConnector1">
            <a:avLst/>
          </a:prstGeom>
          <a:noFill/>
          <a:ln w="28575" cap="flat" cmpd="sng">
            <a:solidFill>
              <a:srgbClr val="6383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54;p32">
            <a:extLst>
              <a:ext uri="{FF2B5EF4-FFF2-40B4-BE49-F238E27FC236}">
                <a16:creationId xmlns:a16="http://schemas.microsoft.com/office/drawing/2014/main" id="{C3D42120-BCF4-4486-F634-CB5953837931}"/>
              </a:ext>
            </a:extLst>
          </p:cNvPr>
          <p:cNvSpPr/>
          <p:nvPr/>
        </p:nvSpPr>
        <p:spPr>
          <a:xfrm>
            <a:off x="2818027" y="2051728"/>
            <a:ext cx="2343201" cy="649200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Media</a:t>
            </a:r>
          </a:p>
        </p:txBody>
      </p:sp>
      <p:cxnSp>
        <p:nvCxnSpPr>
          <p:cNvPr id="12" name="Google Shape;257;p32">
            <a:extLst>
              <a:ext uri="{FF2B5EF4-FFF2-40B4-BE49-F238E27FC236}">
                <a16:creationId xmlns:a16="http://schemas.microsoft.com/office/drawing/2014/main" id="{B042D387-CE24-0A27-D6C1-C20BB706CF44}"/>
              </a:ext>
            </a:extLst>
          </p:cNvPr>
          <p:cNvCxnSpPr>
            <a:cxnSpLocks/>
          </p:cNvCxnSpPr>
          <p:nvPr/>
        </p:nvCxnSpPr>
        <p:spPr>
          <a:xfrm>
            <a:off x="3293184" y="2065127"/>
            <a:ext cx="0" cy="540336"/>
          </a:xfrm>
          <a:prstGeom prst="straightConnector1">
            <a:avLst/>
          </a:prstGeom>
          <a:noFill/>
          <a:ln w="28575" cap="flat" cmpd="sng">
            <a:solidFill>
              <a:srgbClr val="6383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55;p32">
            <a:extLst>
              <a:ext uri="{FF2B5EF4-FFF2-40B4-BE49-F238E27FC236}">
                <a16:creationId xmlns:a16="http://schemas.microsoft.com/office/drawing/2014/main" id="{24E5F6D3-223C-E9D7-D874-92F1302B778E}"/>
              </a:ext>
            </a:extLst>
          </p:cNvPr>
          <p:cNvSpPr txBox="1">
            <a:spLocks/>
          </p:cNvSpPr>
          <p:nvPr/>
        </p:nvSpPr>
        <p:spPr>
          <a:xfrm>
            <a:off x="2898931" y="2158877"/>
            <a:ext cx="39425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" sz="20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Inter Tight"/>
              </a:rPr>
              <a:t>2</a:t>
            </a:r>
          </a:p>
        </p:txBody>
      </p:sp>
      <p:sp>
        <p:nvSpPr>
          <p:cNvPr id="15" name="Google Shape;254;p32">
            <a:extLst>
              <a:ext uri="{FF2B5EF4-FFF2-40B4-BE49-F238E27FC236}">
                <a16:creationId xmlns:a16="http://schemas.microsoft.com/office/drawing/2014/main" id="{AAFEDDD2-61FD-FBF4-E9BF-6E96743AC15C}"/>
              </a:ext>
            </a:extLst>
          </p:cNvPr>
          <p:cNvSpPr/>
          <p:nvPr/>
        </p:nvSpPr>
        <p:spPr>
          <a:xfrm>
            <a:off x="1792987" y="2901368"/>
            <a:ext cx="3768717" cy="649200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Researchers &amp; Analysts</a:t>
            </a:r>
          </a:p>
        </p:txBody>
      </p:sp>
      <p:cxnSp>
        <p:nvCxnSpPr>
          <p:cNvPr id="16" name="Google Shape;257;p32">
            <a:extLst>
              <a:ext uri="{FF2B5EF4-FFF2-40B4-BE49-F238E27FC236}">
                <a16:creationId xmlns:a16="http://schemas.microsoft.com/office/drawing/2014/main" id="{AF255724-7D79-609A-B0AF-4F577B2A15CE}"/>
              </a:ext>
            </a:extLst>
          </p:cNvPr>
          <p:cNvCxnSpPr>
            <a:cxnSpLocks/>
          </p:cNvCxnSpPr>
          <p:nvPr/>
        </p:nvCxnSpPr>
        <p:spPr>
          <a:xfrm>
            <a:off x="2389935" y="2955493"/>
            <a:ext cx="0" cy="540336"/>
          </a:xfrm>
          <a:prstGeom prst="straightConnector1">
            <a:avLst/>
          </a:prstGeom>
          <a:noFill/>
          <a:ln w="28575" cap="flat" cmpd="sng">
            <a:solidFill>
              <a:srgbClr val="6383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55;p32">
            <a:extLst>
              <a:ext uri="{FF2B5EF4-FFF2-40B4-BE49-F238E27FC236}">
                <a16:creationId xmlns:a16="http://schemas.microsoft.com/office/drawing/2014/main" id="{400C1DDA-F5B0-4339-F6ED-0781D11352CE}"/>
              </a:ext>
            </a:extLst>
          </p:cNvPr>
          <p:cNvSpPr txBox="1">
            <a:spLocks/>
          </p:cNvSpPr>
          <p:nvPr/>
        </p:nvSpPr>
        <p:spPr>
          <a:xfrm>
            <a:off x="1910243" y="2995118"/>
            <a:ext cx="39425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" sz="20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Inter Tight"/>
              </a:rPr>
              <a:t>3</a:t>
            </a:r>
          </a:p>
        </p:txBody>
      </p:sp>
      <p:sp>
        <p:nvSpPr>
          <p:cNvPr id="18" name="Google Shape;254;p32">
            <a:extLst>
              <a:ext uri="{FF2B5EF4-FFF2-40B4-BE49-F238E27FC236}">
                <a16:creationId xmlns:a16="http://schemas.microsoft.com/office/drawing/2014/main" id="{3F3A67D9-9351-E769-51E3-FB1292D363C2}"/>
              </a:ext>
            </a:extLst>
          </p:cNvPr>
          <p:cNvSpPr/>
          <p:nvPr/>
        </p:nvSpPr>
        <p:spPr>
          <a:xfrm>
            <a:off x="1183341" y="3791427"/>
            <a:ext cx="4507454" cy="649200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Football clubs and Scouts</a:t>
            </a:r>
          </a:p>
        </p:txBody>
      </p:sp>
      <p:cxnSp>
        <p:nvCxnSpPr>
          <p:cNvPr id="19" name="Google Shape;257;p32">
            <a:extLst>
              <a:ext uri="{FF2B5EF4-FFF2-40B4-BE49-F238E27FC236}">
                <a16:creationId xmlns:a16="http://schemas.microsoft.com/office/drawing/2014/main" id="{D0656D2A-ED09-F02C-9F6A-B66131BF729B}"/>
              </a:ext>
            </a:extLst>
          </p:cNvPr>
          <p:cNvCxnSpPr>
            <a:cxnSpLocks/>
          </p:cNvCxnSpPr>
          <p:nvPr/>
        </p:nvCxnSpPr>
        <p:spPr>
          <a:xfrm>
            <a:off x="2079062" y="3845859"/>
            <a:ext cx="0" cy="540336"/>
          </a:xfrm>
          <a:prstGeom prst="straightConnector1">
            <a:avLst/>
          </a:prstGeom>
          <a:noFill/>
          <a:ln w="28575" cap="flat" cmpd="sng">
            <a:solidFill>
              <a:srgbClr val="63839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55;p32">
            <a:extLst>
              <a:ext uri="{FF2B5EF4-FFF2-40B4-BE49-F238E27FC236}">
                <a16:creationId xmlns:a16="http://schemas.microsoft.com/office/drawing/2014/main" id="{9E28CEF9-38AF-FD9B-EEFF-EBA5418EB481}"/>
              </a:ext>
            </a:extLst>
          </p:cNvPr>
          <p:cNvSpPr txBox="1">
            <a:spLocks/>
          </p:cNvSpPr>
          <p:nvPr/>
        </p:nvSpPr>
        <p:spPr>
          <a:xfrm>
            <a:off x="1599370" y="3885484"/>
            <a:ext cx="39425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" sz="20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Inter Tight"/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61F463-538C-4CE6-06EA-1B629762BBA3}"/>
              </a:ext>
            </a:extLst>
          </p:cNvPr>
          <p:cNvSpPr txBox="1"/>
          <p:nvPr/>
        </p:nvSpPr>
        <p:spPr>
          <a:xfrm>
            <a:off x="3403688" y="1276121"/>
            <a:ext cx="510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1848"/>
                </a:solidFill>
              </a:rPr>
              <a:t>Tools To Be Used </a:t>
            </a:r>
            <a:endParaRPr dirty="0">
              <a:solidFill>
                <a:srgbClr val="001848"/>
              </a:solidFill>
            </a:endParaRPr>
          </a:p>
        </p:txBody>
      </p:sp>
      <p:pic>
        <p:nvPicPr>
          <p:cNvPr id="1026" name="Picture 2" descr="What is Python Coding? | Juni Learning">
            <a:extLst>
              <a:ext uri="{FF2B5EF4-FFF2-40B4-BE49-F238E27FC236}">
                <a16:creationId xmlns:a16="http://schemas.microsoft.com/office/drawing/2014/main" id="{DDF2F00D-6712-BE6E-2378-928C256ED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5" t="16506" r="11489" b="15869"/>
          <a:stretch/>
        </p:blipFill>
        <p:spPr bwMode="auto">
          <a:xfrm>
            <a:off x="608923" y="1758794"/>
            <a:ext cx="2229377" cy="196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81F37-33D5-EF65-890B-710F8285C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418" y="1726163"/>
            <a:ext cx="2381582" cy="1886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3B1BD-EACD-8FE8-BA92-BE0817375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287" y="1728670"/>
            <a:ext cx="2867425" cy="1686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9FFEE8-2005-DF63-DFED-9A290F3D3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868" y="193362"/>
            <a:ext cx="1551098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>
            <a:spLocks noGrp="1"/>
          </p:cNvSpPr>
          <p:nvPr>
            <p:ph type="title"/>
          </p:nvPr>
        </p:nvSpPr>
        <p:spPr>
          <a:xfrm>
            <a:off x="720000" y="37187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Outlines</a:t>
            </a:r>
            <a:r>
              <a:rPr lang="en" dirty="0">
                <a:solidFill>
                  <a:srgbClr val="001848"/>
                </a:solidFill>
              </a:rPr>
              <a:t> </a:t>
            </a:r>
            <a:endParaRPr dirty="0">
              <a:solidFill>
                <a:srgbClr val="001848"/>
              </a:solidFill>
            </a:endParaRPr>
          </a:p>
        </p:txBody>
      </p:sp>
      <p:sp>
        <p:nvSpPr>
          <p:cNvPr id="3" name="Google Shape;254;p32">
            <a:extLst>
              <a:ext uri="{FF2B5EF4-FFF2-40B4-BE49-F238E27FC236}">
                <a16:creationId xmlns:a16="http://schemas.microsoft.com/office/drawing/2014/main" id="{E2A142F4-D083-6EE7-4011-A4206B9D606D}"/>
              </a:ext>
            </a:extLst>
          </p:cNvPr>
          <p:cNvSpPr/>
          <p:nvPr/>
        </p:nvSpPr>
        <p:spPr>
          <a:xfrm>
            <a:off x="1953575" y="1238035"/>
            <a:ext cx="4699165" cy="541663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Defining The Problem Statement </a:t>
            </a:r>
          </a:p>
        </p:txBody>
      </p:sp>
      <p:sp>
        <p:nvSpPr>
          <p:cNvPr id="4" name="Google Shape;254;p32">
            <a:extLst>
              <a:ext uri="{FF2B5EF4-FFF2-40B4-BE49-F238E27FC236}">
                <a16:creationId xmlns:a16="http://schemas.microsoft.com/office/drawing/2014/main" id="{0FA817EF-89C5-E450-0C14-326206912CCD}"/>
              </a:ext>
            </a:extLst>
          </p:cNvPr>
          <p:cNvSpPr/>
          <p:nvPr/>
        </p:nvSpPr>
        <p:spPr>
          <a:xfrm>
            <a:off x="841248" y="2318626"/>
            <a:ext cx="3314631" cy="541663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Aims and Objectives </a:t>
            </a:r>
          </a:p>
        </p:txBody>
      </p:sp>
      <p:sp>
        <p:nvSpPr>
          <p:cNvPr id="7" name="Google Shape;254;p32">
            <a:extLst>
              <a:ext uri="{FF2B5EF4-FFF2-40B4-BE49-F238E27FC236}">
                <a16:creationId xmlns:a16="http://schemas.microsoft.com/office/drawing/2014/main" id="{03B6D5AC-09FB-AFE1-BACC-DB40EEE29603}"/>
              </a:ext>
            </a:extLst>
          </p:cNvPr>
          <p:cNvSpPr/>
          <p:nvPr/>
        </p:nvSpPr>
        <p:spPr>
          <a:xfrm>
            <a:off x="4988120" y="2310604"/>
            <a:ext cx="3314631" cy="541663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     Contents of The Dataset </a:t>
            </a:r>
          </a:p>
        </p:txBody>
      </p:sp>
      <p:sp>
        <p:nvSpPr>
          <p:cNvPr id="8" name="Google Shape;254;p32">
            <a:extLst>
              <a:ext uri="{FF2B5EF4-FFF2-40B4-BE49-F238E27FC236}">
                <a16:creationId xmlns:a16="http://schemas.microsoft.com/office/drawing/2014/main" id="{90CE95CC-042F-A8FE-0CB8-ECC381AF8ADA}"/>
              </a:ext>
            </a:extLst>
          </p:cNvPr>
          <p:cNvSpPr/>
          <p:nvPr/>
        </p:nvSpPr>
        <p:spPr>
          <a:xfrm>
            <a:off x="907280" y="3379990"/>
            <a:ext cx="3314631" cy="468524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Target Audience</a:t>
            </a:r>
          </a:p>
        </p:txBody>
      </p:sp>
      <p:pic>
        <p:nvPicPr>
          <p:cNvPr id="10" name="Graphic 9" descr="Folder Search with solid fill">
            <a:extLst>
              <a:ext uri="{FF2B5EF4-FFF2-40B4-BE49-F238E27FC236}">
                <a16:creationId xmlns:a16="http://schemas.microsoft.com/office/drawing/2014/main" id="{5D33F7D1-8B97-3D2D-CF8C-BFD527349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0" y="2131231"/>
            <a:ext cx="764183" cy="764183"/>
          </a:xfrm>
          <a:prstGeom prst="rect">
            <a:avLst/>
          </a:prstGeom>
        </p:spPr>
      </p:pic>
      <p:pic>
        <p:nvPicPr>
          <p:cNvPr id="14" name="Graphic 13" descr="Bullseye with solid fill">
            <a:extLst>
              <a:ext uri="{FF2B5EF4-FFF2-40B4-BE49-F238E27FC236}">
                <a16:creationId xmlns:a16="http://schemas.microsoft.com/office/drawing/2014/main" id="{D81B77C3-29D2-E2EE-1B34-9A99D0754A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198" y="2248086"/>
            <a:ext cx="651928" cy="651928"/>
          </a:xfrm>
          <a:prstGeom prst="rect">
            <a:avLst/>
          </a:prstGeom>
        </p:spPr>
      </p:pic>
      <p:pic>
        <p:nvPicPr>
          <p:cNvPr id="16" name="Graphic 15" descr="Brainstorm with solid fill">
            <a:extLst>
              <a:ext uri="{FF2B5EF4-FFF2-40B4-BE49-F238E27FC236}">
                <a16:creationId xmlns:a16="http://schemas.microsoft.com/office/drawing/2014/main" id="{6366922C-5A1A-884B-25C2-FE00BA1F32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53575" y="1177751"/>
            <a:ext cx="651929" cy="651929"/>
          </a:xfrm>
          <a:prstGeom prst="rect">
            <a:avLst/>
          </a:prstGeom>
        </p:spPr>
      </p:pic>
      <p:sp>
        <p:nvSpPr>
          <p:cNvPr id="30" name="Google Shape;254;p32">
            <a:extLst>
              <a:ext uri="{FF2B5EF4-FFF2-40B4-BE49-F238E27FC236}">
                <a16:creationId xmlns:a16="http://schemas.microsoft.com/office/drawing/2014/main" id="{9C8BCA6D-04DE-EF79-E383-056B831BCF69}"/>
              </a:ext>
            </a:extLst>
          </p:cNvPr>
          <p:cNvSpPr/>
          <p:nvPr/>
        </p:nvSpPr>
        <p:spPr>
          <a:xfrm>
            <a:off x="4988120" y="3404998"/>
            <a:ext cx="3314631" cy="541663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Tools To Be Used </a:t>
            </a:r>
          </a:p>
        </p:txBody>
      </p:sp>
      <p:pic>
        <p:nvPicPr>
          <p:cNvPr id="12" name="Graphic 11" descr="Programmer female with solid fill">
            <a:extLst>
              <a:ext uri="{FF2B5EF4-FFF2-40B4-BE49-F238E27FC236}">
                <a16:creationId xmlns:a16="http://schemas.microsoft.com/office/drawing/2014/main" id="{8D5B415D-1469-398F-4DCF-D2155C60F8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4355" y="3437580"/>
            <a:ext cx="764183" cy="538857"/>
          </a:xfrm>
          <a:prstGeom prst="rect">
            <a:avLst/>
          </a:prstGeom>
        </p:spPr>
      </p:pic>
      <p:pic>
        <p:nvPicPr>
          <p:cNvPr id="32" name="Graphic 31" descr="Target Audience with solid fill">
            <a:extLst>
              <a:ext uri="{FF2B5EF4-FFF2-40B4-BE49-F238E27FC236}">
                <a16:creationId xmlns:a16="http://schemas.microsoft.com/office/drawing/2014/main" id="{03DDFACD-C98D-1275-7FF6-DBE9697EC1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6222" y="3293737"/>
            <a:ext cx="764183" cy="764183"/>
          </a:xfrm>
          <a:prstGeom prst="rect">
            <a:avLst/>
          </a:prstGeom>
        </p:spPr>
      </p:pic>
      <p:sp>
        <p:nvSpPr>
          <p:cNvPr id="2" name="Google Shape;254;p32">
            <a:extLst>
              <a:ext uri="{FF2B5EF4-FFF2-40B4-BE49-F238E27FC236}">
                <a16:creationId xmlns:a16="http://schemas.microsoft.com/office/drawing/2014/main" id="{447818EA-8BF1-60E6-46DD-43D06C9C312E}"/>
              </a:ext>
            </a:extLst>
          </p:cNvPr>
          <p:cNvSpPr/>
          <p:nvPr/>
        </p:nvSpPr>
        <p:spPr>
          <a:xfrm>
            <a:off x="874264" y="2871741"/>
            <a:ext cx="3314631" cy="468524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Insights</a:t>
            </a:r>
          </a:p>
        </p:txBody>
      </p:sp>
      <p:sp>
        <p:nvSpPr>
          <p:cNvPr id="9" name="Google Shape;254;p32">
            <a:extLst>
              <a:ext uri="{FF2B5EF4-FFF2-40B4-BE49-F238E27FC236}">
                <a16:creationId xmlns:a16="http://schemas.microsoft.com/office/drawing/2014/main" id="{357783AF-5535-3A48-12AB-B195BC124144}"/>
              </a:ext>
            </a:extLst>
          </p:cNvPr>
          <p:cNvSpPr/>
          <p:nvPr/>
        </p:nvSpPr>
        <p:spPr>
          <a:xfrm>
            <a:off x="4988120" y="2874092"/>
            <a:ext cx="3314631" cy="541663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Resolutions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65D6D1-04B5-0A7A-CB29-2474936D4139}"/>
              </a:ext>
            </a:extLst>
          </p:cNvPr>
          <p:cNvSpPr txBox="1"/>
          <p:nvPr/>
        </p:nvSpPr>
        <p:spPr>
          <a:xfrm>
            <a:off x="4717748" y="2945010"/>
            <a:ext cx="57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✅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D02AC7-D249-BB1A-91C9-504468BC68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50764" y="2857030"/>
            <a:ext cx="565822" cy="5452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670FE7-0545-9F1F-824C-842130A20D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7748" y="2318625"/>
            <a:ext cx="565822" cy="4357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5CD593-26EF-2928-00D3-863DFD661A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2969" y="3451918"/>
            <a:ext cx="573214" cy="5060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19E3F6-F296-BBFE-C22D-11C7F01DA3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988" y="2345035"/>
            <a:ext cx="535417" cy="4534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A94725F-79A6-57B0-A0CA-793B74303C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989" y="2926424"/>
            <a:ext cx="514286" cy="4228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EDE7E25-B8A0-7950-582B-18E8799437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989" y="3388960"/>
            <a:ext cx="514286" cy="4992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1735962" y="78058"/>
            <a:ext cx="5426700" cy="54094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1848"/>
                </a:solidFill>
              </a:rPr>
              <a:t>Problem Statement </a:t>
            </a:r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1"/>
          </p:nvPr>
        </p:nvSpPr>
        <p:spPr>
          <a:xfrm>
            <a:off x="1011219" y="1159727"/>
            <a:ext cx="7358230" cy="1412024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18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This study aims to analyze players performance metrics such as appearance, goals+ assists contributions and their relations to market value of players across European top  5 leagues.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AD9E8-EB65-8CC9-77B6-8D028E43D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9881" y="4248615"/>
            <a:ext cx="1084281" cy="10816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title"/>
          </p:nvPr>
        </p:nvSpPr>
        <p:spPr>
          <a:xfrm>
            <a:off x="720000" y="374144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Aims and Objectives </a:t>
            </a:r>
          </a:p>
        </p:txBody>
      </p:sp>
      <p:sp>
        <p:nvSpPr>
          <p:cNvPr id="19" name="Google Shape;254;p32">
            <a:extLst>
              <a:ext uri="{FF2B5EF4-FFF2-40B4-BE49-F238E27FC236}">
                <a16:creationId xmlns:a16="http://schemas.microsoft.com/office/drawing/2014/main" id="{AC5740E7-88E0-FE55-85FD-597CA09745C7}"/>
              </a:ext>
            </a:extLst>
          </p:cNvPr>
          <p:cNvSpPr/>
          <p:nvPr/>
        </p:nvSpPr>
        <p:spPr>
          <a:xfrm>
            <a:off x="720000" y="1073535"/>
            <a:ext cx="1416038" cy="541663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Aim</a:t>
            </a:r>
          </a:p>
        </p:txBody>
      </p:sp>
      <p:sp>
        <p:nvSpPr>
          <p:cNvPr id="20" name="Google Shape;254;p32">
            <a:extLst>
              <a:ext uri="{FF2B5EF4-FFF2-40B4-BE49-F238E27FC236}">
                <a16:creationId xmlns:a16="http://schemas.microsoft.com/office/drawing/2014/main" id="{1BBF5BA8-8DEA-FAD8-FE85-88E29CD6EC75}"/>
              </a:ext>
            </a:extLst>
          </p:cNvPr>
          <p:cNvSpPr/>
          <p:nvPr/>
        </p:nvSpPr>
        <p:spPr>
          <a:xfrm>
            <a:off x="720000" y="2436251"/>
            <a:ext cx="1891526" cy="541663"/>
          </a:xfrm>
          <a:prstGeom prst="roundRect">
            <a:avLst>
              <a:gd name="adj" fmla="val 50000"/>
            </a:avLst>
          </a:prstGeom>
          <a:solidFill>
            <a:srgbClr val="D3EA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Roboto"/>
              </a:rPr>
              <a:t>Objectives </a:t>
            </a:r>
          </a:p>
        </p:txBody>
      </p:sp>
      <p:sp>
        <p:nvSpPr>
          <p:cNvPr id="21" name="Google Shape;380;p39">
            <a:extLst>
              <a:ext uri="{FF2B5EF4-FFF2-40B4-BE49-F238E27FC236}">
                <a16:creationId xmlns:a16="http://schemas.microsoft.com/office/drawing/2014/main" id="{0BF0D8B3-CAB3-ADCF-374D-8172E1EFA656}"/>
              </a:ext>
            </a:extLst>
          </p:cNvPr>
          <p:cNvSpPr txBox="1">
            <a:spLocks/>
          </p:cNvSpPr>
          <p:nvPr/>
        </p:nvSpPr>
        <p:spPr>
          <a:xfrm>
            <a:off x="720000" y="1655975"/>
            <a:ext cx="7350428" cy="73949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63839B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63839B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63839B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Inter Tight"/>
                <a:ea typeface="Inter Tight"/>
                <a:cs typeface="Inter Tight"/>
                <a:sym typeface="Inter Tight"/>
              </a:rPr>
              <a:t>To evaluate how player’s on-field contributions and appearance translates to player market valuation across European top 5 leagues. </a:t>
            </a:r>
          </a:p>
        </p:txBody>
      </p:sp>
      <p:sp>
        <p:nvSpPr>
          <p:cNvPr id="22" name="Google Shape;380;p39">
            <a:extLst>
              <a:ext uri="{FF2B5EF4-FFF2-40B4-BE49-F238E27FC236}">
                <a16:creationId xmlns:a16="http://schemas.microsoft.com/office/drawing/2014/main" id="{829C28DE-750D-F289-36A7-0AADCEE78FD8}"/>
              </a:ext>
            </a:extLst>
          </p:cNvPr>
          <p:cNvSpPr txBox="1">
            <a:spLocks/>
          </p:cNvSpPr>
          <p:nvPr/>
        </p:nvSpPr>
        <p:spPr>
          <a:xfrm>
            <a:off x="720000" y="3072458"/>
            <a:ext cx="7350428" cy="18158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rgbClr val="63839B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3403C-D84C-1014-537E-FFFA3B370016}"/>
              </a:ext>
            </a:extLst>
          </p:cNvPr>
          <p:cNvSpPr txBox="1"/>
          <p:nvPr/>
        </p:nvSpPr>
        <p:spPr>
          <a:xfrm>
            <a:off x="0" y="3022474"/>
            <a:ext cx="7052756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Analyze player overall contributions to the 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Compare players performance and valuation across top 5 leagues in Europe.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Examine on-field positions and goal contributions.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Identify most productive players in terms of value for money.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720000" y="378110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Contents of The Dataset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12" name="Google Shape;380;p39">
            <a:extLst>
              <a:ext uri="{FF2B5EF4-FFF2-40B4-BE49-F238E27FC236}">
                <a16:creationId xmlns:a16="http://schemas.microsoft.com/office/drawing/2014/main" id="{4816D358-8C6C-E348-3243-435E3A8D117D}"/>
              </a:ext>
            </a:extLst>
          </p:cNvPr>
          <p:cNvSpPr txBox="1">
            <a:spLocks/>
          </p:cNvSpPr>
          <p:nvPr/>
        </p:nvSpPr>
        <p:spPr>
          <a:xfrm>
            <a:off x="979006" y="1120574"/>
            <a:ext cx="3861936" cy="6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Inter Tight"/>
                <a:ea typeface="Inter Tight"/>
                <a:cs typeface="Inter Tight"/>
                <a:sym typeface="Inter Tight"/>
              </a:rPr>
              <a:t>Leagues: Top 5 European leagues</a:t>
            </a:r>
            <a:r>
              <a:rPr lang="en-US" sz="1800" b="1" dirty="0">
                <a:solidFill>
                  <a:srgbClr val="002060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</a:p>
        </p:txBody>
      </p:sp>
      <p:sp>
        <p:nvSpPr>
          <p:cNvPr id="417" name="Google Shape;380;p39">
            <a:extLst>
              <a:ext uri="{FF2B5EF4-FFF2-40B4-BE49-F238E27FC236}">
                <a16:creationId xmlns:a16="http://schemas.microsoft.com/office/drawing/2014/main" id="{0D41B719-EA13-A103-E43C-FEBC3FE71DD0}"/>
              </a:ext>
            </a:extLst>
          </p:cNvPr>
          <p:cNvSpPr txBox="1">
            <a:spLocks/>
          </p:cNvSpPr>
          <p:nvPr/>
        </p:nvSpPr>
        <p:spPr>
          <a:xfrm>
            <a:off x="979006" y="1675539"/>
            <a:ext cx="2957449" cy="6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</a:rPr>
              <a:t>Unique players: 24177</a:t>
            </a:r>
          </a:p>
          <a:p>
            <a:endParaRPr lang="en-US" sz="1800" b="1" dirty="0">
              <a:solidFill>
                <a:schemeClr val="bg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18" name="Google Shape;380;p39">
            <a:extLst>
              <a:ext uri="{FF2B5EF4-FFF2-40B4-BE49-F238E27FC236}">
                <a16:creationId xmlns:a16="http://schemas.microsoft.com/office/drawing/2014/main" id="{F0951281-2389-61A9-30F5-B2C3033B090E}"/>
              </a:ext>
            </a:extLst>
          </p:cNvPr>
          <p:cNvSpPr txBox="1">
            <a:spLocks/>
          </p:cNvSpPr>
          <p:nvPr/>
        </p:nvSpPr>
        <p:spPr>
          <a:xfrm>
            <a:off x="5045336" y="3300081"/>
            <a:ext cx="2917568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Inter Tight"/>
                <a:ea typeface="Inter Tight"/>
                <a:cs typeface="Inter Tight"/>
                <a:sym typeface="Inter Tight"/>
              </a:rPr>
              <a:t>Player ID</a:t>
            </a:r>
          </a:p>
        </p:txBody>
      </p:sp>
      <p:sp>
        <p:nvSpPr>
          <p:cNvPr id="419" name="Google Shape;380;p39">
            <a:extLst>
              <a:ext uri="{FF2B5EF4-FFF2-40B4-BE49-F238E27FC236}">
                <a16:creationId xmlns:a16="http://schemas.microsoft.com/office/drawing/2014/main" id="{2900B0E0-8D8B-FB77-8172-7723DD72EF2F}"/>
              </a:ext>
            </a:extLst>
          </p:cNvPr>
          <p:cNvSpPr txBox="1">
            <a:spLocks/>
          </p:cNvSpPr>
          <p:nvPr/>
        </p:nvSpPr>
        <p:spPr>
          <a:xfrm>
            <a:off x="854900" y="3740540"/>
            <a:ext cx="2391600" cy="5647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Inter Tight"/>
                <a:ea typeface="Inter Tight"/>
                <a:cs typeface="Inter Tight"/>
                <a:sym typeface="Inter Tight"/>
              </a:rPr>
              <a:t>Goals and goal Contributions</a:t>
            </a:r>
          </a:p>
        </p:txBody>
      </p:sp>
      <p:sp>
        <p:nvSpPr>
          <p:cNvPr id="435" name="Google Shape;380;p39">
            <a:extLst>
              <a:ext uri="{FF2B5EF4-FFF2-40B4-BE49-F238E27FC236}">
                <a16:creationId xmlns:a16="http://schemas.microsoft.com/office/drawing/2014/main" id="{F28C2916-C2E4-B1B8-047C-B07CAEE1A41A}"/>
              </a:ext>
            </a:extLst>
          </p:cNvPr>
          <p:cNvSpPr txBox="1">
            <a:spLocks/>
          </p:cNvSpPr>
          <p:nvPr/>
        </p:nvSpPr>
        <p:spPr>
          <a:xfrm>
            <a:off x="5045336" y="1762448"/>
            <a:ext cx="3119659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Inter Tight"/>
                <a:ea typeface="Inter Tight"/>
                <a:cs typeface="Inter Tight"/>
                <a:sym typeface="Inter Tight"/>
              </a:rPr>
              <a:t>Minutes</a:t>
            </a:r>
          </a:p>
        </p:txBody>
      </p:sp>
      <p:sp>
        <p:nvSpPr>
          <p:cNvPr id="436" name="Google Shape;380;p39">
            <a:extLst>
              <a:ext uri="{FF2B5EF4-FFF2-40B4-BE49-F238E27FC236}">
                <a16:creationId xmlns:a16="http://schemas.microsoft.com/office/drawing/2014/main" id="{4836F1D5-5591-3F9A-0573-8E9E9C826617}"/>
              </a:ext>
            </a:extLst>
          </p:cNvPr>
          <p:cNvSpPr txBox="1">
            <a:spLocks/>
          </p:cNvSpPr>
          <p:nvPr/>
        </p:nvSpPr>
        <p:spPr>
          <a:xfrm>
            <a:off x="5045336" y="2156791"/>
            <a:ext cx="3079777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Inter Tight"/>
                <a:ea typeface="Inter Tight"/>
                <a:cs typeface="Inter Tight"/>
                <a:sym typeface="Inter Tight"/>
              </a:rPr>
              <a:t>Assists</a:t>
            </a:r>
          </a:p>
        </p:txBody>
      </p:sp>
      <p:sp>
        <p:nvSpPr>
          <p:cNvPr id="437" name="Google Shape;380;p39">
            <a:extLst>
              <a:ext uri="{FF2B5EF4-FFF2-40B4-BE49-F238E27FC236}">
                <a16:creationId xmlns:a16="http://schemas.microsoft.com/office/drawing/2014/main" id="{EC1168DB-90DB-6996-033B-DB739BBDE9F9}"/>
              </a:ext>
            </a:extLst>
          </p:cNvPr>
          <p:cNvSpPr txBox="1">
            <a:spLocks/>
          </p:cNvSpPr>
          <p:nvPr/>
        </p:nvSpPr>
        <p:spPr>
          <a:xfrm>
            <a:off x="5045336" y="2601338"/>
            <a:ext cx="3079777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Inter Tight"/>
                <a:ea typeface="Inter Tight"/>
                <a:cs typeface="Inter Tight"/>
                <a:sym typeface="Inter Tight"/>
              </a:rPr>
              <a:t>Key passes</a:t>
            </a:r>
          </a:p>
        </p:txBody>
      </p:sp>
      <p:sp>
        <p:nvSpPr>
          <p:cNvPr id="438" name="Google Shape;380;p39">
            <a:extLst>
              <a:ext uri="{FF2B5EF4-FFF2-40B4-BE49-F238E27FC236}">
                <a16:creationId xmlns:a16="http://schemas.microsoft.com/office/drawing/2014/main" id="{E68BA985-C7AE-CD6F-E1D5-A25D3ACBABE5}"/>
              </a:ext>
            </a:extLst>
          </p:cNvPr>
          <p:cNvSpPr txBox="1">
            <a:spLocks/>
          </p:cNvSpPr>
          <p:nvPr/>
        </p:nvSpPr>
        <p:spPr>
          <a:xfrm>
            <a:off x="5045336" y="2959286"/>
            <a:ext cx="3079777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Inter Tight"/>
                <a:ea typeface="Inter Tight"/>
                <a:cs typeface="Inter Tight"/>
                <a:sym typeface="Inter Tight"/>
              </a:rPr>
              <a:t>Yellow Cards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B95F7-1AC0-D8C7-8853-21F3E8035ED5}"/>
              </a:ext>
            </a:extLst>
          </p:cNvPr>
          <p:cNvSpPr txBox="1"/>
          <p:nvPr/>
        </p:nvSpPr>
        <p:spPr>
          <a:xfrm>
            <a:off x="6271707" y="378110"/>
            <a:ext cx="2580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Football Transfer Market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/>
              <a:t>Features : 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204EE-3AEA-1A2E-3D78-70C7D2981244}"/>
              </a:ext>
            </a:extLst>
          </p:cNvPr>
          <p:cNvSpPr txBox="1"/>
          <p:nvPr/>
        </p:nvSpPr>
        <p:spPr>
          <a:xfrm>
            <a:off x="854900" y="4305311"/>
            <a:ext cx="176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 Tight"/>
                <a:ea typeface="Inter Tight"/>
                <a:cs typeface="Inter Tight"/>
                <a:sym typeface="Inter Tight"/>
              </a:rPr>
              <a:t>Market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18727-D853-E5A2-8F92-3D043364EB84}"/>
              </a:ext>
            </a:extLst>
          </p:cNvPr>
          <p:cNvSpPr txBox="1"/>
          <p:nvPr/>
        </p:nvSpPr>
        <p:spPr>
          <a:xfrm>
            <a:off x="5045336" y="1326451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Time period: 2014–2020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55AEC-074E-C118-4CB6-1552D5851803}"/>
              </a:ext>
            </a:extLst>
          </p:cNvPr>
          <p:cNvSpPr txBox="1"/>
          <p:nvPr/>
        </p:nvSpPr>
        <p:spPr>
          <a:xfrm>
            <a:off x="914400" y="1941599"/>
            <a:ext cx="3657600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en-US" b="1" dirty="0">
                <a:solidFill>
                  <a:schemeClr val="bg1"/>
                </a:solidFill>
              </a:rPr>
              <a:t>400,000+ player market valuations historical records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</a:rPr>
              <a:t>1,200,000+ player appearance records from all games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</a:rPr>
              <a:t>1.2 Million Appearances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186">
          <a:extLst>
            <a:ext uri="{FF2B5EF4-FFF2-40B4-BE49-F238E27FC236}">
              <a16:creationId xmlns:a16="http://schemas.microsoft.com/office/drawing/2014/main" id="{BCC0D94A-D53A-CB3B-4496-4B886F3D6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>
            <a:extLst>
              <a:ext uri="{FF2B5EF4-FFF2-40B4-BE49-F238E27FC236}">
                <a16:creationId xmlns:a16="http://schemas.microsoft.com/office/drawing/2014/main" id="{DA03F420-C2BB-F2EA-4AD4-D1A5FDADAC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8110"/>
            <a:ext cx="7704000" cy="64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OVERALL GOALS OVERVIEW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1" name="Google Shape;225;p31">
            <a:extLst>
              <a:ext uri="{FF2B5EF4-FFF2-40B4-BE49-F238E27FC236}">
                <a16:creationId xmlns:a16="http://schemas.microsoft.com/office/drawing/2014/main" id="{294514A2-C763-86FF-195D-3BEE33C4AFAB}"/>
              </a:ext>
            </a:extLst>
          </p:cNvPr>
          <p:cNvSpPr/>
          <p:nvPr/>
        </p:nvSpPr>
        <p:spPr>
          <a:xfrm>
            <a:off x="8569210" y="4515213"/>
            <a:ext cx="282746" cy="282746"/>
          </a:xfrm>
          <a:prstGeom prst="ellipse">
            <a:avLst/>
          </a:prstGeom>
          <a:solidFill>
            <a:srgbClr val="6383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dirty="0">
              <a:solidFill>
                <a:schemeClr val="tx1">
                  <a:lumMod val="10000"/>
                  <a:lumOff val="9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A66D4-FEF1-4ECA-E5A7-A113750CAB14}"/>
              </a:ext>
            </a:extLst>
          </p:cNvPr>
          <p:cNvSpPr txBox="1"/>
          <p:nvPr/>
        </p:nvSpPr>
        <p:spPr>
          <a:xfrm>
            <a:off x="221463" y="1566747"/>
            <a:ext cx="3691053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Attacking players had the most goal Scored 2014-2022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3CC91-4650-207A-7965-39D7E4199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3350" y="4237463"/>
            <a:ext cx="1047750" cy="906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A647F0-02AF-2768-8479-056EE66B8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382" y="1118795"/>
            <a:ext cx="5170573" cy="39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80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Shape 186">
          <a:extLst>
            <a:ext uri="{FF2B5EF4-FFF2-40B4-BE49-F238E27FC236}">
              <a16:creationId xmlns:a16="http://schemas.microsoft.com/office/drawing/2014/main" id="{3FE20594-2F1E-9970-6C19-A21EBD0BF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>
            <a:extLst>
              <a:ext uri="{FF2B5EF4-FFF2-40B4-BE49-F238E27FC236}">
                <a16:creationId xmlns:a16="http://schemas.microsoft.com/office/drawing/2014/main" id="{2F34D286-C6E0-A85A-2549-FEB5CDB3B5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8110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PLAYERS DISCIPLINE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BA078-7343-C792-520A-7F02471FA7B9}"/>
              </a:ext>
            </a:extLst>
          </p:cNvPr>
          <p:cNvSpPr txBox="1"/>
          <p:nvPr/>
        </p:nvSpPr>
        <p:spPr>
          <a:xfrm>
            <a:off x="211873" y="2246972"/>
            <a:ext cx="4169861" cy="9233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Defenders were the most sent off players 2014-2022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49D843-EC11-34BC-D99E-B4A786218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41525"/>
            <a:ext cx="4572000" cy="28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8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6">
          <a:extLst>
            <a:ext uri="{FF2B5EF4-FFF2-40B4-BE49-F238E27FC236}">
              <a16:creationId xmlns:a16="http://schemas.microsoft.com/office/drawing/2014/main" id="{DBB75B2C-DE72-8DA1-2BA7-11344BBB5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>
            <a:extLst>
              <a:ext uri="{FF2B5EF4-FFF2-40B4-BE49-F238E27FC236}">
                <a16:creationId xmlns:a16="http://schemas.microsoft.com/office/drawing/2014/main" id="{421F045B-46A9-A255-6D64-903A367952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8110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Top Goal Scorers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D4F064-82D2-EE81-BF92-28820E2230D7}"/>
              </a:ext>
            </a:extLst>
          </p:cNvPr>
          <p:cNvSpPr txBox="1"/>
          <p:nvPr/>
        </p:nvSpPr>
        <p:spPr>
          <a:xfrm>
            <a:off x="1" y="1812074"/>
            <a:ext cx="3976657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Robert Lewandoski, Messi, Ronaldo and Harry Kane  Sored the most Goals between 2014 - 2022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EE51B-7455-C4A9-AF8F-C0573211A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70556"/>
            <a:ext cx="1137424" cy="1000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69F571-24DC-9F5C-A320-C1B5F2985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657" y="1409253"/>
            <a:ext cx="4715521" cy="295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04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Shape 186">
          <a:extLst>
            <a:ext uri="{FF2B5EF4-FFF2-40B4-BE49-F238E27FC236}">
              <a16:creationId xmlns:a16="http://schemas.microsoft.com/office/drawing/2014/main" id="{FC111A5A-F866-F619-40C1-A240D6137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>
            <a:extLst>
              <a:ext uri="{FF2B5EF4-FFF2-40B4-BE49-F238E27FC236}">
                <a16:creationId xmlns:a16="http://schemas.microsoft.com/office/drawing/2014/main" id="{4A49D47D-F552-4527-5CB9-1BCD0CAD7D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8110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Player Position by Market Value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1" name="Google Shape;225;p31">
            <a:extLst>
              <a:ext uri="{FF2B5EF4-FFF2-40B4-BE49-F238E27FC236}">
                <a16:creationId xmlns:a16="http://schemas.microsoft.com/office/drawing/2014/main" id="{5CC3A1C9-8B7E-FCD3-8473-174A705E4694}"/>
              </a:ext>
            </a:extLst>
          </p:cNvPr>
          <p:cNvSpPr/>
          <p:nvPr/>
        </p:nvSpPr>
        <p:spPr>
          <a:xfrm>
            <a:off x="8569210" y="4515213"/>
            <a:ext cx="282746" cy="282746"/>
          </a:xfrm>
          <a:prstGeom prst="ellipse">
            <a:avLst/>
          </a:prstGeom>
          <a:solidFill>
            <a:srgbClr val="6383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dirty="0">
              <a:solidFill>
                <a:schemeClr val="tx1">
                  <a:lumMod val="10000"/>
                  <a:lumOff val="9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D61B7-B609-4D18-799C-9D8D6D53BD6F}"/>
              </a:ext>
            </a:extLst>
          </p:cNvPr>
          <p:cNvSpPr txBox="1"/>
          <p:nvPr/>
        </p:nvSpPr>
        <p:spPr>
          <a:xfrm>
            <a:off x="279700" y="1027310"/>
            <a:ext cx="3281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Attackers have the highest Market value, followed by midfielders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DBF16-35E8-BCBF-0E9F-F51169EC8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782" y="976536"/>
            <a:ext cx="5583218" cy="3873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298A48-A875-0038-F5F7-74CF2A74E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48615"/>
            <a:ext cx="836341" cy="8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62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8324</TotalTime>
  <Words>649</Words>
  <Application>Microsoft Office PowerPoint</Application>
  <PresentationFormat>On-screen Show (16:9)</PresentationFormat>
  <Paragraphs>103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Wingdings</vt:lpstr>
      <vt:lpstr>Segoe UI Emoji</vt:lpstr>
      <vt:lpstr>Rockwell Condensed</vt:lpstr>
      <vt:lpstr>Inter Tight</vt:lpstr>
      <vt:lpstr>Roboto</vt:lpstr>
      <vt:lpstr>Calibri</vt:lpstr>
      <vt:lpstr>Rockwell</vt:lpstr>
      <vt:lpstr>Wood Type</vt:lpstr>
      <vt:lpstr>Football Player Performance And Valuation Analysis MOHAMED ALDOSERI</vt:lpstr>
      <vt:lpstr>Outlines </vt:lpstr>
      <vt:lpstr>Problem Statement </vt:lpstr>
      <vt:lpstr>Aims and Objectives </vt:lpstr>
      <vt:lpstr>Contents of The Dataset </vt:lpstr>
      <vt:lpstr>OVERALL GOALS OVERVIEW</vt:lpstr>
      <vt:lpstr>PLAYERS DISCIPLINE </vt:lpstr>
      <vt:lpstr>Top Goal Scorers</vt:lpstr>
      <vt:lpstr>Player Position by Market Value </vt:lpstr>
      <vt:lpstr>Hypothesis and ANOVA</vt:lpstr>
      <vt:lpstr>Hypothesis and ANOVA</vt:lpstr>
      <vt:lpstr>value for money.</vt:lpstr>
      <vt:lpstr>Player Value vs Contribution</vt:lpstr>
      <vt:lpstr>Player Value Predictive Model</vt:lpstr>
      <vt:lpstr>Player Value Predictive Model</vt:lpstr>
      <vt:lpstr>Resolution and Conclusion</vt:lpstr>
      <vt:lpstr>Target Audience</vt:lpstr>
      <vt:lpstr>Tools To Be Used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mohamed aldoseri</dc:creator>
  <cp:keywords/>
  <dc:description/>
  <cp:lastModifiedBy>MOHAMED ALDOSERI</cp:lastModifiedBy>
  <cp:revision>2</cp:revision>
  <dcterms:modified xsi:type="dcterms:W3CDTF">2025-12-27T06:00:25Z</dcterms:modified>
  <cp:category/>
  <cp:contentStatus/>
  <dc:language/>
  <cp:version/>
</cp:coreProperties>
</file>